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279" r:id="rId35"/>
    <p:sldId id="280" r:id="rId36"/>
    <p:sldId id="281" r:id="rId37"/>
    <p:sldId id="282" r:id="rId38"/>
    <p:sldId id="343" r:id="rId39"/>
    <p:sldId id="344" r:id="rId40"/>
    <p:sldId id="345" r:id="rId41"/>
    <p:sldId id="283" r:id="rId42"/>
    <p:sldId id="362" r:id="rId43"/>
    <p:sldId id="356" r:id="rId44"/>
    <p:sldId id="357" r:id="rId45"/>
    <p:sldId id="358"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438" r:id="rId86"/>
    <p:sldId id="336" r:id="rId87"/>
    <p:sldId id="366" r:id="rId88"/>
    <p:sldId id="403" r:id="rId89"/>
    <p:sldId id="365" r:id="rId90"/>
    <p:sldId id="367" r:id="rId91"/>
    <p:sldId id="393" r:id="rId92"/>
    <p:sldId id="369" r:id="rId93"/>
    <p:sldId id="404" r:id="rId94"/>
    <p:sldId id="436" r:id="rId95"/>
    <p:sldId id="437" r:id="rId96"/>
    <p:sldId id="440" r:id="rId97"/>
    <p:sldId id="394" r:id="rId98"/>
    <p:sldId id="405" r:id="rId99"/>
    <p:sldId id="430" r:id="rId100"/>
    <p:sldId id="441" r:id="rId101"/>
    <p:sldId id="443" r:id="rId102"/>
    <p:sldId id="444" r:id="rId103"/>
    <p:sldId id="445" r:id="rId104"/>
    <p:sldId id="447" r:id="rId105"/>
    <p:sldId id="446" r:id="rId106"/>
    <p:sldId id="449" r:id="rId107"/>
    <p:sldId id="451" r:id="rId108"/>
    <p:sldId id="452" r:id="rId109"/>
    <p:sldId id="448" r:id="rId110"/>
    <p:sldId id="392" r:id="rId111"/>
    <p:sldId id="395" r:id="rId112"/>
    <p:sldId id="413" r:id="rId113"/>
    <p:sldId id="414" r:id="rId114"/>
    <p:sldId id="396" r:id="rId115"/>
    <p:sldId id="397" r:id="rId116"/>
    <p:sldId id="406" r:id="rId117"/>
    <p:sldId id="431" r:id="rId118"/>
    <p:sldId id="432" r:id="rId119"/>
    <p:sldId id="339" r:id="rId120"/>
    <p:sldId id="399" r:id="rId121"/>
    <p:sldId id="398" r:id="rId122"/>
    <p:sldId id="400" r:id="rId123"/>
    <p:sldId id="407" r:id="rId124"/>
    <p:sldId id="408" r:id="rId125"/>
    <p:sldId id="433" r:id="rId126"/>
    <p:sldId id="453" r:id="rId127"/>
    <p:sldId id="434" r:id="rId128"/>
    <p:sldId id="435" r:id="rId129"/>
    <p:sldId id="296" r:id="rId130"/>
    <p:sldId id="297" r:id="rId131"/>
    <p:sldId id="298" r:id="rId132"/>
    <p:sldId id="311" r:id="rId133"/>
    <p:sldId id="299" r:id="rId134"/>
    <p:sldId id="300" r:id="rId135"/>
    <p:sldId id="301" r:id="rId136"/>
    <p:sldId id="302" r:id="rId137"/>
    <p:sldId id="303" r:id="rId138"/>
    <p:sldId id="304" r:id="rId139"/>
    <p:sldId id="379" r:id="rId140"/>
    <p:sldId id="380" r:id="rId141"/>
    <p:sldId id="381" r:id="rId142"/>
    <p:sldId id="382" r:id="rId143"/>
    <p:sldId id="373" r:id="rId144"/>
    <p:sldId id="374" r:id="rId145"/>
    <p:sldId id="375" r:id="rId146"/>
    <p:sldId id="376" r:id="rId147"/>
    <p:sldId id="377" r:id="rId148"/>
    <p:sldId id="378" r:id="rId149"/>
    <p:sldId id="388" r:id="rId150"/>
    <p:sldId id="391" r:id="rId151"/>
    <p:sldId id="419" r:id="rId152"/>
    <p:sldId id="420" r:id="rId153"/>
    <p:sldId id="390" r:id="rId154"/>
    <p:sldId id="389" r:id="rId155"/>
    <p:sldId id="372" r:id="rId1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59" autoAdjust="0"/>
  </p:normalViewPr>
  <p:slideViewPr>
    <p:cSldViewPr snapToGrid="0" snapToObjects="1">
      <p:cViewPr>
        <p:scale>
          <a:sx n="110" d="100"/>
          <a:sy n="110" d="100"/>
        </p:scale>
        <p:origin x="-2304" y="-12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printerSettings" Target="printerSettings/printerSettings1.bin"/><Relationship Id="rId15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viewProps" Target="viewProps.xml"/><Relationship Id="rId161" Type="http://schemas.openxmlformats.org/officeDocument/2006/relationships/theme" Target="theme/theme1.xml"/><Relationship Id="rId16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1194408"/>
        <c:axId val="469903608"/>
        <c:axId val="0"/>
      </c:bar3DChart>
      <c:catAx>
        <c:axId val="1194408"/>
        <c:scaling>
          <c:orientation val="minMax"/>
        </c:scaling>
        <c:delete val="1"/>
        <c:axPos val="b"/>
        <c:majorTickMark val="out"/>
        <c:minorTickMark val="none"/>
        <c:tickLblPos val="nextTo"/>
        <c:crossAx val="469903608"/>
        <c:crosses val="autoZero"/>
        <c:auto val="1"/>
        <c:lblAlgn val="ctr"/>
        <c:lblOffset val="100"/>
        <c:noMultiLvlLbl val="0"/>
      </c:catAx>
      <c:valAx>
        <c:axId val="469903608"/>
        <c:scaling>
          <c:orientation val="minMax"/>
        </c:scaling>
        <c:delete val="0"/>
        <c:axPos val="l"/>
        <c:majorGridlines/>
        <c:numFmt formatCode="0" sourceLinked="1"/>
        <c:majorTickMark val="out"/>
        <c:minorTickMark val="none"/>
        <c:tickLblPos val="nextTo"/>
        <c:crossAx val="11944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11/07/2011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GPL, free</a:t>
            </a:r>
            <a:r>
              <a:rPr lang="en-US" baseline="0" dirty="0" smtClean="0"/>
              <a:t> as in beer for most uses (except OEM)</a:t>
            </a:r>
          </a:p>
          <a:p>
            <a:endParaRPr lang="en-US" baseline="0" dirty="0" smtClean="0"/>
          </a:p>
          <a:p>
            <a:r>
              <a:rPr lang="en-US" baseline="0" dirty="0" smtClean="0"/>
              <a:t>AGPL means if you’re free and open source, so are we.</a:t>
            </a:r>
          </a:p>
          <a:p>
            <a:r>
              <a:rPr lang="en-US" baseline="0" dirty="0" smtClean="0"/>
              <a:t>Commercial means if you’re commercial and in production (making money) then you have to treat us the same way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402047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127</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147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4.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e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1102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15115395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983824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33366636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32987247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1123805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1.3?</a:t>
            </a:r>
            <a:endParaRPr lang="en-US" dirty="0"/>
          </a:p>
        </p:txBody>
      </p:sp>
      <p:sp>
        <p:nvSpPr>
          <p:cNvPr id="3" name="Content Placeholder 2"/>
          <p:cNvSpPr>
            <a:spLocks noGrp="1"/>
          </p:cNvSpPr>
          <p:nvPr>
            <p:ph idx="1"/>
          </p:nvPr>
        </p:nvSpPr>
        <p:spPr/>
        <p:txBody>
          <a:bodyPr>
            <a:normAutofit/>
          </a:bodyPr>
          <a:lstStyle/>
          <a:p>
            <a:r>
              <a:rPr lang="en-US" dirty="0" smtClean="0"/>
              <a:t>32B nodes/</a:t>
            </a:r>
            <a:r>
              <a:rPr lang="en-US" dirty="0" err="1" smtClean="0"/>
              <a:t>rels</a:t>
            </a:r>
            <a:r>
              <a:rPr lang="en-US" dirty="0" smtClean="0"/>
              <a:t> and 64B properties</a:t>
            </a:r>
          </a:p>
          <a:p>
            <a:r>
              <a:rPr lang="en-US" dirty="0" smtClean="0"/>
              <a:t>Compact footprint (short string)</a:t>
            </a:r>
          </a:p>
          <a:p>
            <a:r>
              <a:rPr lang="en-US" dirty="0" smtClean="0"/>
              <a:t>New index API</a:t>
            </a:r>
          </a:p>
          <a:p>
            <a:r>
              <a:rPr lang="en-US" dirty="0" smtClean="0"/>
              <a:t>New </a:t>
            </a:r>
            <a:r>
              <a:rPr lang="en-US" dirty="0" err="1" smtClean="0"/>
              <a:t>visualisation</a:t>
            </a:r>
            <a:r>
              <a:rPr lang="en-US" dirty="0" smtClean="0"/>
              <a:t> tool</a:t>
            </a:r>
          </a:p>
          <a:p>
            <a:r>
              <a:rPr lang="en-US" dirty="0" smtClean="0"/>
              <a:t>Bigger graph </a:t>
            </a:r>
            <a:r>
              <a:rPr lang="en-US" dirty="0" err="1" smtClean="0"/>
              <a:t>algo</a:t>
            </a:r>
            <a:r>
              <a:rPr lang="en-US" dirty="0" smtClean="0"/>
              <a:t> library</a:t>
            </a:r>
          </a:p>
          <a:p>
            <a:pPr lvl="1"/>
            <a:r>
              <a:rPr lang="en-US" dirty="0" err="1" smtClean="0"/>
              <a:t>Dijkstra</a:t>
            </a:r>
            <a:r>
              <a:rPr lang="en-US" dirty="0" smtClean="0"/>
              <a:t> for shortest paths</a:t>
            </a:r>
          </a:p>
          <a:p>
            <a:r>
              <a:rPr lang="en-US" dirty="0" smtClean="0"/>
              <a:t>Better REST API</a:t>
            </a:r>
          </a:p>
          <a:p>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Big news</a:t>
            </a:r>
            <a:r>
              <a:rPr lang="en-US" dirty="0" smtClean="0"/>
              <a:t>: License Changes in 1.3 onwards</a:t>
            </a:r>
            <a:endParaRPr lang="en-US" dirty="0"/>
          </a:p>
        </p:txBody>
      </p:sp>
      <p:sp>
        <p:nvSpPr>
          <p:cNvPr id="3" name="Content Placeholder 2"/>
          <p:cNvSpPr>
            <a:spLocks noGrp="1"/>
          </p:cNvSpPr>
          <p:nvPr>
            <p:ph idx="1"/>
          </p:nvPr>
        </p:nvSpPr>
        <p:spPr/>
        <p:txBody>
          <a:bodyPr/>
          <a:lstStyle/>
          <a:p>
            <a:r>
              <a:rPr lang="en-US" dirty="0" smtClean="0"/>
              <a:t>Community: </a:t>
            </a:r>
            <a:r>
              <a:rPr lang="en-US" b="1" dirty="0" smtClean="0"/>
              <a:t>GPL</a:t>
            </a:r>
          </a:p>
          <a:p>
            <a:pPr lvl="1"/>
            <a:r>
              <a:rPr lang="en-US" dirty="0" smtClean="0"/>
              <a:t>The core graph </a:t>
            </a:r>
            <a:r>
              <a:rPr lang="en-US" dirty="0" err="1" smtClean="0"/>
              <a:t>db</a:t>
            </a:r>
            <a:r>
              <a:rPr lang="en-US" dirty="0" smtClean="0"/>
              <a:t> functionality, including server, </a:t>
            </a:r>
            <a:r>
              <a:rPr lang="en-US" dirty="0" err="1" smtClean="0"/>
              <a:t>Webadmin</a:t>
            </a:r>
            <a:r>
              <a:rPr lang="en-US" dirty="0" smtClean="0"/>
              <a:t> tool</a:t>
            </a:r>
          </a:p>
          <a:p>
            <a:pPr lvl="1"/>
            <a:r>
              <a:rPr lang="en-US" b="1" u="sng" dirty="0" smtClean="0"/>
              <a:t>Free as in beer</a:t>
            </a:r>
          </a:p>
          <a:p>
            <a:r>
              <a:rPr lang="en-US" dirty="0" smtClean="0"/>
              <a:t>Advanced: </a:t>
            </a:r>
            <a:r>
              <a:rPr lang="en-US" b="1" dirty="0" smtClean="0"/>
              <a:t>AGPL/commercial</a:t>
            </a:r>
          </a:p>
          <a:p>
            <a:pPr lvl="1"/>
            <a:r>
              <a:rPr lang="en-US" dirty="0" smtClean="0"/>
              <a:t>Management features, commercial grade support</a:t>
            </a:r>
          </a:p>
          <a:p>
            <a:r>
              <a:rPr lang="en-US" dirty="0" smtClean="0"/>
              <a:t>Enterprise: </a:t>
            </a:r>
            <a:r>
              <a:rPr lang="en-US" b="1" dirty="0" smtClean="0"/>
              <a:t>AGPL/commercial</a:t>
            </a:r>
          </a:p>
          <a:p>
            <a:pPr lvl="1"/>
            <a:r>
              <a:rPr lang="en-US" dirty="0" smtClean="0"/>
              <a:t>HA</a:t>
            </a:r>
            <a:endParaRPr lang="en-US" dirty="0"/>
          </a:p>
        </p:txBody>
      </p:sp>
    </p:spTree>
    <p:extLst>
      <p:ext uri="{BB962C8B-B14F-4D97-AF65-F5344CB8AC3E}">
        <p14:creationId xmlns:p14="http://schemas.microsoft.com/office/powerpoint/2010/main" val="13998838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28996</TotalTime>
  <Words>7110</Words>
  <Application>Microsoft Macintosh PowerPoint</Application>
  <PresentationFormat>On-screen Show (4:3)</PresentationFormat>
  <Paragraphs>1151</Paragraphs>
  <Slides>155</Slides>
  <Notes>48</Notes>
  <HiddenSlides>0</HiddenSlides>
  <MMClips>1</MMClips>
  <ScaleCrop>false</ScaleCrop>
  <HeadingPairs>
    <vt:vector size="4" baseType="variant">
      <vt:variant>
        <vt:lpstr>Theme</vt:lpstr>
      </vt:variant>
      <vt:variant>
        <vt:i4>1</vt:i4>
      </vt:variant>
      <vt:variant>
        <vt:lpstr>Slide Titles</vt:lpstr>
      </vt:variant>
      <vt:variant>
        <vt:i4>155</vt:i4>
      </vt:variant>
    </vt:vector>
  </HeadingPairs>
  <TitlesOfParts>
    <vt:vector size="156"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Property Graph Model</vt:lpstr>
      <vt:lpstr>Property Graph Model</vt:lpstr>
      <vt:lpstr>Property Graph Model</vt:lpstr>
      <vt:lpstr>Graphs are very whiteboard-friendly</vt:lpstr>
      <vt:lpstr>This has huge design implications</vt:lpstr>
      <vt:lpstr>PowerPoint Presentation</vt:lpstr>
      <vt:lpstr>Schema-less Databases</vt:lpstr>
      <vt:lpstr>Neo4j</vt:lpstr>
      <vt:lpstr>What’s Neo4j?</vt:lpstr>
      <vt:lpstr>More on Neo4j</vt:lpstr>
      <vt:lpstr>What’s new in 1.3?</vt:lpstr>
      <vt:lpstr>Big news: License Changes in 1.3 onwards</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REST API</vt:lpstr>
      <vt:lpstr>Example</vt:lpstr>
      <vt:lpstr>Adding Incarnations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428</cp:revision>
  <dcterms:created xsi:type="dcterms:W3CDTF">2011-03-08T13:24:17Z</dcterms:created>
  <dcterms:modified xsi:type="dcterms:W3CDTF">2011-07-12T13:16:07Z</dcterms:modified>
</cp:coreProperties>
</file>